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2E40"/>
    <a:srgbClr val="00FF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D0129-53E0-99F9-42B0-04235AD02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6DD08-6C17-8AE3-C8A2-B665CFE71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05B44-FAD2-512E-11C6-F29D63C6C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294FA-0E16-CE85-4183-BD34DAB4D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48560-1774-D8E2-0511-D23A6CFC9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35B57-6168-4CFC-A65C-A6D72B9E43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767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DC380-4AE4-4924-04D8-112756CCB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E4D5B-341A-6A41-B28A-4712ABA58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8DB31-DC78-4A3D-EF3A-9D7599625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8233F-E2E0-FD30-00E3-8103B3EF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A305E-BF6C-371A-43AC-0B620A3A4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72F19-283F-49BD-AB73-7F5DAC7270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699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7CD51D-E6AB-213B-73A2-23E85AE1E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E8BEE-3573-77E1-123A-3C7B6B144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AC6F0-F4CC-EFFD-AB04-D30DC88BF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1881E-E536-FF60-0410-5DCCD5A32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AF4FE-6A30-BAC9-7497-02F097760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359C7-9AE9-4810-B519-6346E59131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518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D9170-4E28-22E5-C92F-178441075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40F84-E1B2-5A6E-9B9D-FDE83DD95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7906B-F870-AF7F-9874-2435C405F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48DCF-169B-5FB8-6050-BE28EF4E5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7D665-D906-3193-EB49-1E1C7752A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F0F48-C8F0-49C6-A265-E8C4A6CC5D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348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55359-CA24-1283-0029-DAA86DCA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F400C-F0D2-7287-7A3A-8BEBC3BEF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E7050-7BDB-A458-7F48-72BF2D152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3AF2E-855F-D757-BEA1-E8DEC4767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4F2C6-F587-E8EC-1158-99B5AD34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30317-8597-407C-9C00-731585F695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622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C7D33-2563-3D42-B650-A037026A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3C308-37AA-CE8F-FB26-6E58F15AB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50B24-5EBA-9B45-A40E-3514E919F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57A59-3180-DF90-89D9-C1158EE18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9F6495-71EE-C57C-CD74-611B829C2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FFC59-910C-B2D1-7693-3E5D144C2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960CB-BD31-48C6-B5CE-7CA7BF8277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189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BA0C9-F15D-C1A9-44D6-D682F1AD2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F4A4C-B56A-69D5-F7AC-EF08FAAA6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C23994-DE08-2417-B4B1-E12768F9E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52A524-227B-3F2C-66E0-F83BA9C37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5DC960-4F89-DCF9-D43F-78474D6B1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A17855-362E-BA11-4E66-501911E93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86934E-3EB8-D72E-2B3A-07D4C2D2B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8CED4E-3FE9-305B-E77B-E3F0CE29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F244C-2B13-4262-AB7F-FD55CC36DF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832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FCB72-79FF-81F6-7692-43FB94593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641343-38EE-7C77-76F3-9BFFFD77D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AC6362-AB18-96D4-313D-9770336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4255C1-4782-EC5C-59BD-215A4954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97773-AB5F-4A15-9F1F-258ABB819E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5898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16D9EA-0D3E-518F-6273-CC2B9959C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742DBC-3CE2-CDC9-55E6-279655413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C2AC0-CF9E-6AF0-AE8F-59DD0F78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69207-2CB3-4C4E-B56F-9A36B5632E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337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D54E0-C3C8-6E4C-235E-63D7457C4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CA931-4A61-0F58-E122-9CFD36000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9ECCB-1E42-C368-C1AA-D648A4601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0A63F-A5A8-E3A6-629E-7DB3EC55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12651-DE38-BB30-BB3E-F1124D027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C5721-93B1-D494-B03E-9C5960763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BFED3-FB87-47AB-A37B-0390F94197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236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FCCA5-9493-3B20-20D3-3A3AD44E8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063FAA-A4BA-2D0E-CD6D-01456ACB4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F27ACE-3EAF-AC5F-6BB1-72A346094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D2514-9148-413E-9FB6-937B89AF4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3E995-815E-1D71-7678-9F3357F4A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F1D92-F18C-3B3A-6034-4E96CEBA1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C2E70-309D-47FD-B85B-E400AE23BC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669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B37CE54-9838-9F57-EFF7-C3B8027741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0EA5A7F-07A3-09C5-0CF9-80C67814B8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74BA2F7-3370-38D2-FDCF-85219132D5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3E83E8F-3080-C41C-FD85-CDF147A129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67E28-99BF-149D-413B-95FCC3C07D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0BBAE6-4C9C-45BD-BF32-6E2B97A2828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8EE126B-076A-F968-1148-51F7F6C3DA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altLang="en-US" sz="4400" u="sng">
                <a:solidFill>
                  <a:schemeClr val="folHlink"/>
                </a:solidFill>
                <a:latin typeface="Maiandra GD" panose="020E0502030308020204" pitchFamily="34" charset="0"/>
              </a:rPr>
              <a:t>Maths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32DD92B-A133-CB11-4BDE-E90A46ADC9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3200">
                <a:solidFill>
                  <a:schemeClr val="folHlink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</a:t>
            </a:r>
            <a:r>
              <a:rPr lang="en-GB" altLang="en-US" sz="3200">
                <a:latin typeface="Maiandra GD" panose="020E0502030308020204" pitchFamily="34" charset="0"/>
                <a:sym typeface="Wingdings" panose="05000000000000000000" pitchFamily="2" charset="2"/>
              </a:rPr>
              <a:t> </a:t>
            </a:r>
            <a:r>
              <a:rPr lang="en-GB" altLang="en-US" sz="3200">
                <a:latin typeface="Maiandra GD" panose="020E0502030308020204" pitchFamily="34" charset="0"/>
              </a:rPr>
              <a:t>Re-practice to get ready for your test…</a:t>
            </a:r>
            <a:r>
              <a:rPr lang="en-GB" altLang="en-US" sz="3200">
                <a:solidFill>
                  <a:schemeClr val="folHlink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</a:t>
            </a:r>
            <a:endParaRPr lang="en-GB" altLang="en-US" sz="3200">
              <a:solidFill>
                <a:schemeClr val="folHlink"/>
              </a:solidFill>
              <a:latin typeface="Maiandra GD" panose="020E0502030308020204" pitchFamily="34" charset="0"/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8B417D08-104D-36F7-440A-387B9C33E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0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 b="1">
                <a:latin typeface="Maiandra GD" panose="020E0502030308020204" pitchFamily="34" charset="0"/>
              </a:rPr>
              <a:t>Monday 7</a:t>
            </a:r>
            <a:r>
              <a:rPr lang="en-GB" altLang="en-US" sz="1200" b="1" baseline="30000">
                <a:latin typeface="Maiandra GD" panose="020E0502030308020204" pitchFamily="34" charset="0"/>
              </a:rPr>
              <a:t>th</a:t>
            </a:r>
            <a:r>
              <a:rPr lang="en-GB" altLang="en-US" sz="1200" b="1">
                <a:latin typeface="Maiandra GD" panose="020E0502030308020204" pitchFamily="34" charset="0"/>
              </a:rPr>
              <a:t> July 2008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4435AB42-24D2-7F68-F86D-4C0C3F2D2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438" y="0"/>
            <a:ext cx="2341562" cy="335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81C9F3E-2404-8A7E-82FB-ADD3A8756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Why we need to work hard…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8F9775A-195C-401E-6AF5-9E5C88CE59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To get better levels when we move</a:t>
            </a:r>
            <a:r>
              <a:rPr lang="en-GB" altLang="en-US">
                <a:solidFill>
                  <a:schemeClr val="bg1"/>
                </a:solidFill>
              </a:rPr>
              <a:t> </a:t>
            </a:r>
            <a:r>
              <a:rPr lang="en-GB" altLang="en-US"/>
              <a:t>on stages</a:t>
            </a:r>
          </a:p>
          <a:p>
            <a:r>
              <a:rPr lang="en-GB" altLang="en-US">
                <a:solidFill>
                  <a:schemeClr val="bg2"/>
                </a:solidFill>
              </a:rPr>
              <a:t>To get high levels all the time </a:t>
            </a:r>
            <a:r>
              <a:rPr lang="en-GB" altLang="en-US">
                <a:solidFill>
                  <a:schemeClr val="folHlink"/>
                </a:solidFill>
                <a:sym typeface="Wingdings" panose="05000000000000000000" pitchFamily="2" charset="2"/>
              </a:rPr>
              <a:t></a:t>
            </a:r>
          </a:p>
          <a:p>
            <a:r>
              <a:rPr lang="en-GB" altLang="en-US">
                <a:solidFill>
                  <a:srgbClr val="00FFCC"/>
                </a:solidFill>
                <a:sym typeface="Wingdings" panose="05000000000000000000" pitchFamily="2" charset="2"/>
              </a:rPr>
              <a:t>To have treats if we get high levels</a:t>
            </a:r>
          </a:p>
          <a:p>
            <a:r>
              <a:rPr lang="en-GB" altLang="en-US">
                <a:solidFill>
                  <a:srgbClr val="FF33CC"/>
                </a:solidFill>
                <a:sym typeface="Wingdings" panose="05000000000000000000" pitchFamily="2" charset="2"/>
              </a:rPr>
              <a:t>To learn more things</a:t>
            </a:r>
            <a:endParaRPr lang="en-GB" altLang="en-US">
              <a:solidFill>
                <a:srgbClr val="FF33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ACADC13-A200-DAFC-7A3F-EA87970AE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folHlink"/>
                </a:solidFill>
              </a:rPr>
              <a:t>Practise your times tables…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E528356-667F-3822-67CE-3C62A1AE4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altLang="en-US"/>
              <a:t>5x16=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solidFill>
                  <a:schemeClr val="folHlink"/>
                </a:solidFill>
              </a:rPr>
              <a:t>17x8=</a:t>
            </a:r>
          </a:p>
          <a:p>
            <a:pPr marL="609600" indent="-609600">
              <a:buFontTx/>
              <a:buAutoNum type="arabicPeriod"/>
            </a:pPr>
            <a:r>
              <a:rPr lang="en-GB" altLang="en-US"/>
              <a:t>2x19=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solidFill>
                  <a:schemeClr val="folHlink"/>
                </a:solidFill>
              </a:rPr>
              <a:t>11x4=</a:t>
            </a:r>
          </a:p>
          <a:p>
            <a:pPr marL="609600" indent="-609600">
              <a:buFontTx/>
              <a:buAutoNum type="arabicPeriod"/>
            </a:pPr>
            <a:r>
              <a:rPr lang="en-GB" altLang="en-US"/>
              <a:t>4x14=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solidFill>
                  <a:schemeClr val="folHlink"/>
                </a:solidFill>
              </a:rPr>
              <a:t>45x28=</a:t>
            </a:r>
          </a:p>
          <a:p>
            <a:pPr marL="609600" indent="-609600">
              <a:buFontTx/>
              <a:buAutoNum type="arabicPeriod"/>
            </a:pPr>
            <a:r>
              <a:rPr lang="en-GB" altLang="en-US"/>
              <a:t>23x34=</a:t>
            </a:r>
          </a:p>
          <a:p>
            <a:pPr marL="609600" indent="-609600"/>
            <a:endParaRPr lang="en-GB" altLang="en-US"/>
          </a:p>
        </p:txBody>
      </p:sp>
      <p:grpSp>
        <p:nvGrpSpPr>
          <p:cNvPr id="4113" name="Group 17">
            <a:extLst>
              <a:ext uri="{FF2B5EF4-FFF2-40B4-BE49-F238E27FC236}">
                <a16:creationId xmlns:a16="http://schemas.microsoft.com/office/drawing/2014/main" id="{B785FAC1-DA67-33E5-F0BC-5B58BE795930}"/>
              </a:ext>
            </a:extLst>
          </p:cNvPr>
          <p:cNvGrpSpPr>
            <a:grpSpLocks/>
          </p:cNvGrpSpPr>
          <p:nvPr/>
        </p:nvGrpSpPr>
        <p:grpSpPr bwMode="auto">
          <a:xfrm>
            <a:off x="4211638" y="2205038"/>
            <a:ext cx="2808287" cy="2879725"/>
            <a:chOff x="2653" y="1389"/>
            <a:chExt cx="1769" cy="1814"/>
          </a:xfrm>
        </p:grpSpPr>
        <p:sp>
          <p:nvSpPr>
            <p:cNvPr id="4100" name="Line 4">
              <a:extLst>
                <a:ext uri="{FF2B5EF4-FFF2-40B4-BE49-F238E27FC236}">
                  <a16:creationId xmlns:a16="http://schemas.microsoft.com/office/drawing/2014/main" id="{89960C0E-8314-FB6B-5279-B9C8D3D91F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7" y="1389"/>
              <a:ext cx="0" cy="18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1" name="Line 5">
              <a:extLst>
                <a:ext uri="{FF2B5EF4-FFF2-40B4-BE49-F238E27FC236}">
                  <a16:creationId xmlns:a16="http://schemas.microsoft.com/office/drawing/2014/main" id="{CAA8237E-78FB-C123-D1F7-02DC1C7E21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0" y="1389"/>
              <a:ext cx="0" cy="18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2" name="Line 6">
              <a:extLst>
                <a:ext uri="{FF2B5EF4-FFF2-40B4-BE49-F238E27FC236}">
                  <a16:creationId xmlns:a16="http://schemas.microsoft.com/office/drawing/2014/main" id="{7F457ED7-B0A1-2412-1346-7D7BCEB5B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4" y="1389"/>
              <a:ext cx="0" cy="18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3" name="Line 7">
              <a:extLst>
                <a:ext uri="{FF2B5EF4-FFF2-40B4-BE49-F238E27FC236}">
                  <a16:creationId xmlns:a16="http://schemas.microsoft.com/office/drawing/2014/main" id="{7A21281A-A938-E64C-6961-7988C8D3F2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1661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4" name="Line 8">
              <a:extLst>
                <a:ext uri="{FF2B5EF4-FFF2-40B4-BE49-F238E27FC236}">
                  <a16:creationId xmlns:a16="http://schemas.microsoft.com/office/drawing/2014/main" id="{62A1EF84-3D31-AADC-86D2-DC7EA79552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2160"/>
              <a:ext cx="17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5" name="Line 9">
              <a:extLst>
                <a:ext uri="{FF2B5EF4-FFF2-40B4-BE49-F238E27FC236}">
                  <a16:creationId xmlns:a16="http://schemas.microsoft.com/office/drawing/2014/main" id="{1A8C3EA1-B152-30FD-C1F8-549A271DFF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2750"/>
              <a:ext cx="1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6" name="Text Box 10">
            <a:extLst>
              <a:ext uri="{FF2B5EF4-FFF2-40B4-BE49-F238E27FC236}">
                <a16:creationId xmlns:a16="http://schemas.microsoft.com/office/drawing/2014/main" id="{2F7BB615-8C32-AFFC-4857-9E3AF2616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x</a:t>
            </a:r>
          </a:p>
        </p:txBody>
      </p:sp>
      <p:grpSp>
        <p:nvGrpSpPr>
          <p:cNvPr id="4111" name="Group 15">
            <a:extLst>
              <a:ext uri="{FF2B5EF4-FFF2-40B4-BE49-F238E27FC236}">
                <a16:creationId xmlns:a16="http://schemas.microsoft.com/office/drawing/2014/main" id="{3FB3FDC3-1F00-1F34-0ED4-3E90F830E567}"/>
              </a:ext>
            </a:extLst>
          </p:cNvPr>
          <p:cNvGrpSpPr>
            <a:grpSpLocks/>
          </p:cNvGrpSpPr>
          <p:nvPr/>
        </p:nvGrpSpPr>
        <p:grpSpPr bwMode="auto">
          <a:xfrm>
            <a:off x="5076825" y="2060575"/>
            <a:ext cx="1081088" cy="528638"/>
            <a:chOff x="3152" y="1344"/>
            <a:chExt cx="681" cy="333"/>
          </a:xfrm>
        </p:grpSpPr>
        <p:sp>
          <p:nvSpPr>
            <p:cNvPr id="4107" name="Text Box 11">
              <a:extLst>
                <a:ext uri="{FF2B5EF4-FFF2-40B4-BE49-F238E27FC236}">
                  <a16:creationId xmlns:a16="http://schemas.microsoft.com/office/drawing/2014/main" id="{38D1E365-1AA7-C05A-1DED-4DEC0532F8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2" y="1344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/>
                <a:t>40</a:t>
              </a:r>
            </a:p>
          </p:txBody>
        </p:sp>
        <p:sp>
          <p:nvSpPr>
            <p:cNvPr id="4108" name="Text Box 12">
              <a:extLst>
                <a:ext uri="{FF2B5EF4-FFF2-40B4-BE49-F238E27FC236}">
                  <a16:creationId xmlns:a16="http://schemas.microsoft.com/office/drawing/2014/main" id="{6BA6E079-388F-3474-67A6-5D272FA1A1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138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/>
                <a:t>5</a:t>
              </a:r>
            </a:p>
          </p:txBody>
        </p:sp>
      </p:grpSp>
      <p:grpSp>
        <p:nvGrpSpPr>
          <p:cNvPr id="4112" name="Group 16">
            <a:extLst>
              <a:ext uri="{FF2B5EF4-FFF2-40B4-BE49-F238E27FC236}">
                <a16:creationId xmlns:a16="http://schemas.microsoft.com/office/drawing/2014/main" id="{136D0D1F-AA0C-9A4F-4500-5EECBC96C3FB}"/>
              </a:ext>
            </a:extLst>
          </p:cNvPr>
          <p:cNvGrpSpPr>
            <a:grpSpLocks/>
          </p:cNvGrpSpPr>
          <p:nvPr/>
        </p:nvGrpSpPr>
        <p:grpSpPr bwMode="auto">
          <a:xfrm>
            <a:off x="4284663" y="2852738"/>
            <a:ext cx="863600" cy="1393825"/>
            <a:chOff x="2653" y="1842"/>
            <a:chExt cx="544" cy="878"/>
          </a:xfrm>
        </p:grpSpPr>
        <p:sp>
          <p:nvSpPr>
            <p:cNvPr id="4109" name="Text Box 13">
              <a:extLst>
                <a:ext uri="{FF2B5EF4-FFF2-40B4-BE49-F238E27FC236}">
                  <a16:creationId xmlns:a16="http://schemas.microsoft.com/office/drawing/2014/main" id="{C3C96842-4B11-496D-5A0D-E33F687CB5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3" y="1842"/>
              <a:ext cx="5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/>
                <a:t>20</a:t>
              </a:r>
            </a:p>
          </p:txBody>
        </p:sp>
        <p:sp>
          <p:nvSpPr>
            <p:cNvPr id="4110" name="Text Box 14">
              <a:extLst>
                <a:ext uri="{FF2B5EF4-FFF2-40B4-BE49-F238E27FC236}">
                  <a16:creationId xmlns:a16="http://schemas.microsoft.com/office/drawing/2014/main" id="{578EED44-4CD9-BE75-C871-90B8E5EC7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9" y="2432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/>
                <a:t>8</a:t>
              </a:r>
            </a:p>
          </p:txBody>
        </p:sp>
      </p:grpSp>
      <p:grpSp>
        <p:nvGrpSpPr>
          <p:cNvPr id="4118" name="Group 22">
            <a:extLst>
              <a:ext uri="{FF2B5EF4-FFF2-40B4-BE49-F238E27FC236}">
                <a16:creationId xmlns:a16="http://schemas.microsoft.com/office/drawing/2014/main" id="{1A1C5BF8-B2E5-4ECA-557D-32809B27AD74}"/>
              </a:ext>
            </a:extLst>
          </p:cNvPr>
          <p:cNvGrpSpPr>
            <a:grpSpLocks/>
          </p:cNvGrpSpPr>
          <p:nvPr/>
        </p:nvGrpSpPr>
        <p:grpSpPr bwMode="auto">
          <a:xfrm>
            <a:off x="4932363" y="2852738"/>
            <a:ext cx="1368425" cy="1303337"/>
            <a:chOff x="3107" y="1797"/>
            <a:chExt cx="862" cy="821"/>
          </a:xfrm>
        </p:grpSpPr>
        <p:sp>
          <p:nvSpPr>
            <p:cNvPr id="4114" name="Text Box 18">
              <a:extLst>
                <a:ext uri="{FF2B5EF4-FFF2-40B4-BE49-F238E27FC236}">
                  <a16:creationId xmlns:a16="http://schemas.microsoft.com/office/drawing/2014/main" id="{E1179C41-9597-6F82-CCAD-D08E5675C3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7" y="1797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800</a:t>
              </a:r>
            </a:p>
          </p:txBody>
        </p:sp>
        <p:sp>
          <p:nvSpPr>
            <p:cNvPr id="4115" name="Text Box 19">
              <a:extLst>
                <a:ext uri="{FF2B5EF4-FFF2-40B4-BE49-F238E27FC236}">
                  <a16:creationId xmlns:a16="http://schemas.microsoft.com/office/drawing/2014/main" id="{780295BD-CBE9-EB46-2E51-305884A4C1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0" y="1842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100</a:t>
              </a:r>
            </a:p>
          </p:txBody>
        </p:sp>
        <p:sp>
          <p:nvSpPr>
            <p:cNvPr id="4116" name="Text Box 20">
              <a:extLst>
                <a:ext uri="{FF2B5EF4-FFF2-40B4-BE49-F238E27FC236}">
                  <a16:creationId xmlns:a16="http://schemas.microsoft.com/office/drawing/2014/main" id="{FF82CA4F-BACD-31C9-C80A-3E4D34FBB5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7" y="2387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320</a:t>
              </a:r>
            </a:p>
          </p:txBody>
        </p:sp>
        <p:sp>
          <p:nvSpPr>
            <p:cNvPr id="4117" name="Text Box 21">
              <a:extLst>
                <a:ext uri="{FF2B5EF4-FFF2-40B4-BE49-F238E27FC236}">
                  <a16:creationId xmlns:a16="http://schemas.microsoft.com/office/drawing/2014/main" id="{FDC59B78-07B5-5511-99CF-D90807A0F8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2387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40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93E7C61-343F-2277-BB98-117F12A63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hlink"/>
                </a:solidFill>
              </a:rPr>
              <a:t>Practise taking away…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ACE4D42-F2C1-4690-5418-C8EBC9673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altLang="en-US"/>
              <a:t>54-12=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solidFill>
                  <a:schemeClr val="hlink"/>
                </a:solidFill>
              </a:rPr>
              <a:t>998-257=</a:t>
            </a:r>
          </a:p>
          <a:p>
            <a:pPr marL="609600" indent="-609600">
              <a:buFontTx/>
              <a:buAutoNum type="arabicPeriod"/>
            </a:pPr>
            <a:r>
              <a:rPr lang="en-GB" altLang="en-US"/>
              <a:t>555-321=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solidFill>
                  <a:schemeClr val="hlink"/>
                </a:solidFill>
              </a:rPr>
              <a:t>783-194=</a:t>
            </a:r>
          </a:p>
          <a:p>
            <a:pPr marL="609600" indent="-609600">
              <a:buFontTx/>
              <a:buAutoNum type="arabicPeriod"/>
            </a:pPr>
            <a:r>
              <a:rPr lang="en-GB" altLang="en-US"/>
              <a:t>513-427=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solidFill>
                  <a:schemeClr val="hlink"/>
                </a:solidFill>
              </a:rPr>
              <a:t>671-462=</a:t>
            </a:r>
          </a:p>
          <a:p>
            <a:pPr marL="609600" indent="-609600">
              <a:buFontTx/>
              <a:buAutoNum type="arabicPeriod"/>
            </a:pPr>
            <a:r>
              <a:rPr lang="en-GB" altLang="en-US"/>
              <a:t>482-123=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6DC9615-1BB0-240A-0D14-50A6062FBD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accent2"/>
                </a:solidFill>
              </a:rPr>
              <a:t>Try adding…</a:t>
            </a:r>
            <a:r>
              <a:rPr lang="en-GB" altLang="en-US"/>
              <a:t>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A11CC82-618F-AFD5-4CD9-51B0B4871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altLang="en-US"/>
              <a:t>572+198=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altLang="en-US">
                <a:solidFill>
                  <a:schemeClr val="accent2"/>
                </a:solidFill>
              </a:rPr>
              <a:t>1654+2765=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altLang="en-US"/>
              <a:t>4743+256=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altLang="en-US">
                <a:solidFill>
                  <a:schemeClr val="accent2"/>
                </a:solidFill>
              </a:rPr>
              <a:t>512+974=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altLang="en-US"/>
              <a:t>8467+2454=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altLang="en-US">
                <a:solidFill>
                  <a:schemeClr val="accent2"/>
                </a:solidFill>
              </a:rPr>
              <a:t>645+946=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altLang="en-US"/>
              <a:t>7589+1634=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altLang="en-US">
                <a:solidFill>
                  <a:schemeClr val="accent2"/>
                </a:solidFill>
              </a:rPr>
              <a:t>374+9352=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altLang="en-US">
              <a:solidFill>
                <a:schemeClr val="accent2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DD5B9B4-E237-062C-F87A-3BAE5F8F4B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EE2E40"/>
                </a:solidFill>
              </a:rPr>
              <a:t>Square these numbers…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24143CF-1DB3-6F9A-956D-10F34167B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altLang="en-US"/>
              <a:t>1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solidFill>
                  <a:srgbClr val="EE2E40"/>
                </a:solidFill>
              </a:rPr>
              <a:t>2</a:t>
            </a:r>
          </a:p>
          <a:p>
            <a:pPr marL="609600" indent="-609600">
              <a:buFontTx/>
              <a:buAutoNum type="arabicPeriod"/>
            </a:pPr>
            <a:r>
              <a:rPr lang="en-GB" altLang="en-US"/>
              <a:t>3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solidFill>
                  <a:srgbClr val="EE2E40"/>
                </a:solidFill>
              </a:rPr>
              <a:t>4</a:t>
            </a:r>
          </a:p>
          <a:p>
            <a:pPr marL="609600" indent="-609600">
              <a:buFontTx/>
              <a:buAutoNum type="arabicPeriod"/>
            </a:pPr>
            <a:r>
              <a:rPr lang="en-GB" altLang="en-US"/>
              <a:t>5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solidFill>
                  <a:srgbClr val="EE2E40"/>
                </a:solidFill>
              </a:rPr>
              <a:t>6</a:t>
            </a:r>
          </a:p>
          <a:p>
            <a:pPr marL="609600" indent="-609600">
              <a:buFontTx/>
              <a:buAutoNum type="arabicPeriod"/>
            </a:pPr>
            <a:r>
              <a:rPr lang="en-GB" altLang="en-US"/>
              <a:t>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9CCEAE7-CB67-477F-20F0-E982465C1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Square these numbers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E90EDE7-119C-9CC4-467A-398708510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GB" altLang="en-US">
                <a:solidFill>
                  <a:srgbClr val="EE2E40"/>
                </a:solidFill>
              </a:rPr>
              <a:t>8. 8</a:t>
            </a:r>
          </a:p>
          <a:p>
            <a:pPr marL="609600" indent="-609600">
              <a:buFontTx/>
              <a:buNone/>
            </a:pPr>
            <a:r>
              <a:rPr lang="en-GB" altLang="en-US"/>
              <a:t>9. 9</a:t>
            </a:r>
          </a:p>
          <a:p>
            <a:pPr marL="609600" indent="-609600">
              <a:buFontTx/>
              <a:buNone/>
            </a:pPr>
            <a:r>
              <a:rPr lang="en-GB" altLang="en-US">
                <a:solidFill>
                  <a:srgbClr val="EE2E40"/>
                </a:solidFill>
              </a:rPr>
              <a:t>10. 10</a:t>
            </a:r>
          </a:p>
          <a:p>
            <a:pPr marL="609600" indent="-609600">
              <a:buFontTx/>
              <a:buNone/>
            </a:pPr>
            <a:r>
              <a:rPr lang="en-GB" altLang="en-US"/>
              <a:t>11. 11</a:t>
            </a:r>
          </a:p>
          <a:p>
            <a:pPr marL="609600" indent="-609600">
              <a:buFontTx/>
              <a:buNone/>
            </a:pPr>
            <a:r>
              <a:rPr lang="en-GB" altLang="en-US">
                <a:solidFill>
                  <a:srgbClr val="EE2E40"/>
                </a:solidFill>
              </a:rPr>
              <a:t>12. 12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>
            <a:extLst>
              <a:ext uri="{FF2B5EF4-FFF2-40B4-BE49-F238E27FC236}">
                <a16:creationId xmlns:a16="http://schemas.microsoft.com/office/drawing/2014/main" id="{3F45EC73-0C56-ACB5-00BB-BB9DE40F0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2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2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197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Maiandra GD</vt:lpstr>
      <vt:lpstr>Wingdings</vt:lpstr>
      <vt:lpstr>Default Design</vt:lpstr>
      <vt:lpstr>Maths</vt:lpstr>
      <vt:lpstr>Why we need to work hard…</vt:lpstr>
      <vt:lpstr>Practise your times tables…</vt:lpstr>
      <vt:lpstr>Practise taking away…</vt:lpstr>
      <vt:lpstr>Try adding… </vt:lpstr>
      <vt:lpstr>Square these numbers…</vt:lpstr>
      <vt:lpstr>Square these numbers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Maths- Addition, subtraction, multiplication and division</dc:title>
  <dc:creator>ESRA</dc:creator>
  <cp:lastModifiedBy>Nayan GRIFFITHS</cp:lastModifiedBy>
  <cp:revision>9</cp:revision>
  <dcterms:created xsi:type="dcterms:W3CDTF">2008-07-07T17:47:07Z</dcterms:created>
  <dcterms:modified xsi:type="dcterms:W3CDTF">2023-03-24T13:29:05Z</dcterms:modified>
</cp:coreProperties>
</file>